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4" r:id="rId1"/>
  </p:sldMasterIdLst>
  <p:notesMasterIdLst>
    <p:notesMasterId r:id="rId18"/>
  </p:notesMasterIdLst>
  <p:sldIdLst>
    <p:sldId id="256" r:id="rId2"/>
    <p:sldId id="273" r:id="rId3"/>
    <p:sldId id="257" r:id="rId4"/>
    <p:sldId id="261" r:id="rId5"/>
    <p:sldId id="262" r:id="rId6"/>
    <p:sldId id="263" r:id="rId7"/>
    <p:sldId id="264" r:id="rId8"/>
    <p:sldId id="265" r:id="rId9"/>
    <p:sldId id="266" r:id="rId10"/>
    <p:sldId id="267" r:id="rId11"/>
    <p:sldId id="268" r:id="rId12"/>
    <p:sldId id="269" r:id="rId13"/>
    <p:sldId id="260" r:id="rId14"/>
    <p:sldId id="270" r:id="rId15"/>
    <p:sldId id="272"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9017"/>
    <a:srgbClr val="0D2B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97"/>
    <p:restoredTop sz="94695"/>
  </p:normalViewPr>
  <p:slideViewPr>
    <p:cSldViewPr snapToGrid="0" snapToObjects="1">
      <p:cViewPr>
        <p:scale>
          <a:sx n="100" d="100"/>
          <a:sy n="100" d="100"/>
        </p:scale>
        <p:origin x="144"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E91B72-8DA2-6E42-B22E-E1526B8F3BBE}" type="datetimeFigureOut">
              <a:rPr lang="en-US" smtClean="0"/>
              <a:t>6/18/19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79EB02-9C7C-D840-AC6B-172AF12A7953}" type="slidenum">
              <a:rPr lang="en-US" smtClean="0"/>
              <a:t>‹#›</a:t>
            </a:fld>
            <a:endParaRPr lang="en-US"/>
          </a:p>
        </p:txBody>
      </p:sp>
    </p:spTree>
    <p:extLst>
      <p:ext uri="{BB962C8B-B14F-4D97-AF65-F5344CB8AC3E}">
        <p14:creationId xmlns:p14="http://schemas.microsoft.com/office/powerpoint/2010/main" val="1462470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Quotes from https://</a:t>
            </a:r>
            <a:r>
              <a:rPr lang="en-US" dirty="0" err="1"/>
              <a:t>www.aoda.ca</a:t>
            </a:r>
            <a:endParaRPr lang="en-US" dirty="0"/>
          </a:p>
        </p:txBody>
      </p:sp>
      <p:sp>
        <p:nvSpPr>
          <p:cNvPr id="4" name="Slide Number Placeholder 3"/>
          <p:cNvSpPr>
            <a:spLocks noGrp="1"/>
          </p:cNvSpPr>
          <p:nvPr>
            <p:ph type="sldNum" sz="quarter" idx="5"/>
          </p:nvPr>
        </p:nvSpPr>
        <p:spPr/>
        <p:txBody>
          <a:bodyPr/>
          <a:lstStyle/>
          <a:p>
            <a:fld id="{0E79EB02-9C7C-D840-AC6B-172AF12A7953}" type="slidenum">
              <a:rPr lang="en-US" smtClean="0"/>
              <a:t>2</a:t>
            </a:fld>
            <a:endParaRPr lang="en-US"/>
          </a:p>
        </p:txBody>
      </p:sp>
    </p:spTree>
    <p:extLst>
      <p:ext uri="{BB962C8B-B14F-4D97-AF65-F5344CB8AC3E}">
        <p14:creationId xmlns:p14="http://schemas.microsoft.com/office/powerpoint/2010/main" val="16716167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5923F103-BC34-4FE4-A40E-EDDEECFDA5D0}" type="datetimeFigureOut">
              <a:rPr lang="en-US" smtClean="0"/>
              <a:pPr/>
              <a:t>6/17/19</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2936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6/17/19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9151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90646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06589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3879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6/17/19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8336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6/17/19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2408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3754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32483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6030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3819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0352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21787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3988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6/17/19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9129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8036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6/17/19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3613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BE451C3-0FF4-47C4-B829-773ADF60F88C}" type="datetimeFigureOut">
              <a:rPr lang="en-US" smtClean="0"/>
              <a:t>6/17/19</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5942105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ave.webaim.org/" TargetMode="External"/><Relationship Id="rId2" Type="http://schemas.openxmlformats.org/officeDocument/2006/relationships/hyperlink" Target="https://webaim.org/" TargetMode="External"/><Relationship Id="rId1" Type="http://schemas.openxmlformats.org/officeDocument/2006/relationships/slideLayout" Target="../slideLayouts/slideLayout2.xml"/><Relationship Id="rId4" Type="http://schemas.openxmlformats.org/officeDocument/2006/relationships/hyperlink" Target="https://www.queensu.ca/accessibility/how-info/accessible-documents/accessible-word-document-checklist"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wuhcag.com/wcag-checklis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2B8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E720-220D-1F4D-8072-66A889EAB67A}"/>
              </a:ext>
            </a:extLst>
          </p:cNvPr>
          <p:cNvSpPr>
            <a:spLocks noGrp="1"/>
          </p:cNvSpPr>
          <p:nvPr>
            <p:ph type="ctrTitle"/>
          </p:nvPr>
        </p:nvSpPr>
        <p:spPr/>
        <p:txBody>
          <a:bodyPr/>
          <a:lstStyle/>
          <a:p>
            <a:r>
              <a:rPr lang="en-US" sz="5800" dirty="0">
                <a:solidFill>
                  <a:schemeClr val="bg1"/>
                </a:solidFill>
                <a:latin typeface="Arial" panose="020B0604020202020204" pitchFamily="34" charset="0"/>
                <a:cs typeface="Arial" panose="020B0604020202020204" pitchFamily="34" charset="0"/>
              </a:rPr>
              <a:t>Web &amp; Document Accessibility</a:t>
            </a:r>
          </a:p>
        </p:txBody>
      </p:sp>
      <p:sp>
        <p:nvSpPr>
          <p:cNvPr id="3" name="Subtitle 2">
            <a:extLst>
              <a:ext uri="{FF2B5EF4-FFF2-40B4-BE49-F238E27FC236}">
                <a16:creationId xmlns:a16="http://schemas.microsoft.com/office/drawing/2014/main" id="{E57EA80B-A2BF-F74F-80CD-60ED86441E23}"/>
              </a:ext>
            </a:extLst>
          </p:cNvPr>
          <p:cNvSpPr>
            <a:spLocks noGrp="1"/>
          </p:cNvSpPr>
          <p:nvPr>
            <p:ph type="subTitle" idx="1"/>
          </p:nvPr>
        </p:nvSpPr>
        <p:spPr/>
        <p:txBody>
          <a:bodyPr>
            <a:normAutofit/>
          </a:bodyPr>
          <a:lstStyle/>
          <a:p>
            <a:r>
              <a:rPr lang="en-US" sz="2300" dirty="0">
                <a:solidFill>
                  <a:schemeClr val="bg1"/>
                </a:solidFill>
                <a:latin typeface="Arial" panose="020B0604020202020204" pitchFamily="34" charset="0"/>
                <a:cs typeface="Arial" panose="020B0604020202020204" pitchFamily="34" charset="0"/>
              </a:rPr>
              <a:t>Common Issues and Examples</a:t>
            </a:r>
          </a:p>
        </p:txBody>
      </p:sp>
    </p:spTree>
    <p:extLst>
      <p:ext uri="{BB962C8B-B14F-4D97-AF65-F5344CB8AC3E}">
        <p14:creationId xmlns:p14="http://schemas.microsoft.com/office/powerpoint/2010/main" val="4069572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(Solution)</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4"/>
            <a:ext cx="7797919" cy="2152831"/>
          </a:xfrm>
        </p:spPr>
        <p:txBody>
          <a:bodyPr>
            <a:normAutofit/>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The best way to fix this issue is to give your image a descriptive alt text that will give the user the gist of what the image is.</a:t>
            </a:r>
          </a:p>
        </p:txBody>
      </p:sp>
      <p:sp>
        <p:nvSpPr>
          <p:cNvPr id="6" name="Rectangle 5">
            <a:extLst>
              <a:ext uri="{FF2B5EF4-FFF2-40B4-BE49-F238E27FC236}">
                <a16:creationId xmlns:a16="http://schemas.microsoft.com/office/drawing/2014/main" id="{00658E18-D962-B548-8B1F-D57D4C6D4EEC}"/>
              </a:ext>
            </a:extLst>
          </p:cNvPr>
          <p:cNvSpPr/>
          <p:nvPr/>
        </p:nvSpPr>
        <p:spPr>
          <a:xfrm>
            <a:off x="1036745" y="5235808"/>
            <a:ext cx="2418996" cy="461665"/>
          </a:xfrm>
          <a:prstGeom prst="rect">
            <a:avLst/>
          </a:prstGeom>
        </p:spPr>
        <p:txBody>
          <a:bodyPr wrap="none">
            <a:spAutoFit/>
          </a:bodyPr>
          <a:lstStyle/>
          <a:p>
            <a:r>
              <a:rPr lang="en-CA" sz="24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More Accessible:</a:t>
            </a:r>
            <a:r>
              <a:rPr lang="en-CA" sz="2400" dirty="0">
                <a:solidFill>
                  <a:srgbClr val="00B05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00B050"/>
              </a:solidFill>
            </a:endParaRPr>
          </a:p>
        </p:txBody>
      </p:sp>
      <p:pic>
        <p:nvPicPr>
          <p:cNvPr id="8" name="Picture 7">
            <a:extLst>
              <a:ext uri="{FF2B5EF4-FFF2-40B4-BE49-F238E27FC236}">
                <a16:creationId xmlns:a16="http://schemas.microsoft.com/office/drawing/2014/main" id="{279A15D1-1610-8D43-B73D-D7A5FAFBFCF9}"/>
              </a:ext>
            </a:extLst>
          </p:cNvPr>
          <p:cNvPicPr/>
          <p:nvPr/>
        </p:nvPicPr>
        <p:blipFill>
          <a:blip r:embed="rId2"/>
          <a:stretch>
            <a:fillRect/>
          </a:stretch>
        </p:blipFill>
        <p:spPr>
          <a:xfrm>
            <a:off x="1755848" y="5856912"/>
            <a:ext cx="8443061" cy="393280"/>
          </a:xfrm>
          <a:prstGeom prst="rect">
            <a:avLst/>
          </a:prstGeom>
        </p:spPr>
      </p:pic>
      <p:pic>
        <p:nvPicPr>
          <p:cNvPr id="7" name="Picture 6">
            <a:extLst>
              <a:ext uri="{FF2B5EF4-FFF2-40B4-BE49-F238E27FC236}">
                <a16:creationId xmlns:a16="http://schemas.microsoft.com/office/drawing/2014/main" id="{73CBF15B-A59B-1F42-B9FB-E215288327F4}"/>
              </a:ext>
            </a:extLst>
          </p:cNvPr>
          <p:cNvPicPr>
            <a:picLocks noChangeAspect="1"/>
          </p:cNvPicPr>
          <p:nvPr/>
        </p:nvPicPr>
        <p:blipFill>
          <a:blip r:embed="rId3"/>
          <a:stretch>
            <a:fillRect/>
          </a:stretch>
        </p:blipFill>
        <p:spPr>
          <a:xfrm>
            <a:off x="8512984" y="3529293"/>
            <a:ext cx="3371850" cy="2247900"/>
          </a:xfrm>
          <a:prstGeom prst="rect">
            <a:avLst/>
          </a:prstGeom>
        </p:spPr>
      </p:pic>
    </p:spTree>
    <p:extLst>
      <p:ext uri="{BB962C8B-B14F-4D97-AF65-F5344CB8AC3E}">
        <p14:creationId xmlns:p14="http://schemas.microsoft.com/office/powerpoint/2010/main" val="738464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Headers (Word Documents) </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4"/>
            <a:ext cx="7797919" cy="2152831"/>
          </a:xfrm>
        </p:spPr>
        <p:txBody>
          <a:bodyPr>
            <a:normAutofit fontScale="92500" lnSpcReduction="1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Headers are important for web and document accessibility. For this reason it is best to make sure to use proper headers, and not just enlarge the font size or bolden the text. </a:t>
            </a:r>
          </a:p>
        </p:txBody>
      </p:sp>
      <p:sp>
        <p:nvSpPr>
          <p:cNvPr id="6" name="Rectangle 5">
            <a:extLst>
              <a:ext uri="{FF2B5EF4-FFF2-40B4-BE49-F238E27FC236}">
                <a16:creationId xmlns:a16="http://schemas.microsoft.com/office/drawing/2014/main" id="{00658E18-D962-B548-8B1F-D57D4C6D4EEC}"/>
              </a:ext>
            </a:extLst>
          </p:cNvPr>
          <p:cNvSpPr/>
          <p:nvPr/>
        </p:nvSpPr>
        <p:spPr>
          <a:xfrm>
            <a:off x="1257704" y="5032078"/>
            <a:ext cx="2198038" cy="461665"/>
          </a:xfrm>
          <a:prstGeom prst="rect">
            <a:avLst/>
          </a:prstGeom>
        </p:spPr>
        <p:txBody>
          <a:bodyPr wrap="none">
            <a:spAutoFit/>
          </a:bodyPr>
          <a:lstStyle/>
          <a:p>
            <a:r>
              <a:rPr lang="en-CA" sz="2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Accessible:</a:t>
            </a:r>
            <a:r>
              <a:rPr lang="en-CA"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FF0000"/>
              </a:solidFill>
            </a:endParaRPr>
          </a:p>
        </p:txBody>
      </p:sp>
      <p:pic>
        <p:nvPicPr>
          <p:cNvPr id="4" name="Picture 3">
            <a:extLst>
              <a:ext uri="{FF2B5EF4-FFF2-40B4-BE49-F238E27FC236}">
                <a16:creationId xmlns:a16="http://schemas.microsoft.com/office/drawing/2014/main" id="{BB8B0478-96D3-C842-8E21-BD4968A4CF08}"/>
              </a:ext>
            </a:extLst>
          </p:cNvPr>
          <p:cNvPicPr>
            <a:picLocks noChangeAspect="1"/>
          </p:cNvPicPr>
          <p:nvPr/>
        </p:nvPicPr>
        <p:blipFill>
          <a:blip r:embed="rId2"/>
          <a:stretch>
            <a:fillRect/>
          </a:stretch>
        </p:blipFill>
        <p:spPr>
          <a:xfrm>
            <a:off x="3777018" y="6189820"/>
            <a:ext cx="3650393" cy="463542"/>
          </a:xfrm>
          <a:prstGeom prst="rect">
            <a:avLst/>
          </a:prstGeom>
        </p:spPr>
      </p:pic>
      <p:pic>
        <p:nvPicPr>
          <p:cNvPr id="5" name="Picture 4">
            <a:extLst>
              <a:ext uri="{FF2B5EF4-FFF2-40B4-BE49-F238E27FC236}">
                <a16:creationId xmlns:a16="http://schemas.microsoft.com/office/drawing/2014/main" id="{197A454E-F5F0-E642-8414-7BD9C4F6F485}"/>
              </a:ext>
            </a:extLst>
          </p:cNvPr>
          <p:cNvPicPr>
            <a:picLocks noChangeAspect="1"/>
          </p:cNvPicPr>
          <p:nvPr/>
        </p:nvPicPr>
        <p:blipFill>
          <a:blip r:embed="rId3"/>
          <a:stretch>
            <a:fillRect/>
          </a:stretch>
        </p:blipFill>
        <p:spPr>
          <a:xfrm>
            <a:off x="3455742" y="5007373"/>
            <a:ext cx="5577047" cy="972741"/>
          </a:xfrm>
          <a:prstGeom prst="rect">
            <a:avLst/>
          </a:prstGeom>
        </p:spPr>
      </p:pic>
      <p:cxnSp>
        <p:nvCxnSpPr>
          <p:cNvPr id="8" name="Straight Arrow Connector 7">
            <a:extLst>
              <a:ext uri="{FF2B5EF4-FFF2-40B4-BE49-F238E27FC236}">
                <a16:creationId xmlns:a16="http://schemas.microsoft.com/office/drawing/2014/main" id="{81BE2F9D-841E-974F-9ABB-EA0471229A40}"/>
              </a:ext>
            </a:extLst>
          </p:cNvPr>
          <p:cNvCxnSpPr>
            <a:cxnSpLocks/>
          </p:cNvCxnSpPr>
          <p:nvPr/>
        </p:nvCxnSpPr>
        <p:spPr>
          <a:xfrm flipH="1">
            <a:off x="7427411" y="6421591"/>
            <a:ext cx="453483"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73F41812-4984-D645-B0D1-FD749FE73DC2}"/>
              </a:ext>
            </a:extLst>
          </p:cNvPr>
          <p:cNvSpPr txBox="1"/>
          <p:nvPr/>
        </p:nvSpPr>
        <p:spPr>
          <a:xfrm>
            <a:off x="7907667" y="5980114"/>
            <a:ext cx="2684505"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Text is bolded &amp; enlarged, but not actually a heading.</a:t>
            </a:r>
          </a:p>
        </p:txBody>
      </p:sp>
    </p:spTree>
    <p:extLst>
      <p:ext uri="{BB962C8B-B14F-4D97-AF65-F5344CB8AC3E}">
        <p14:creationId xmlns:p14="http://schemas.microsoft.com/office/powerpoint/2010/main" val="1741564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(Solution) </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4"/>
            <a:ext cx="7797919" cy="2152831"/>
          </a:xfrm>
        </p:spPr>
        <p:txBody>
          <a:bodyPr>
            <a:normAutofit fontScale="92500" lnSpcReduction="1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Headers are important for web and document accessibility. For this reason it is best to make sure to use proper headers, and not just enlarge the font size or bolden the text.</a:t>
            </a:r>
          </a:p>
        </p:txBody>
      </p:sp>
      <p:sp>
        <p:nvSpPr>
          <p:cNvPr id="6" name="Rectangle 5">
            <a:extLst>
              <a:ext uri="{FF2B5EF4-FFF2-40B4-BE49-F238E27FC236}">
                <a16:creationId xmlns:a16="http://schemas.microsoft.com/office/drawing/2014/main" id="{00658E18-D962-B548-8B1F-D57D4C6D4EEC}"/>
              </a:ext>
            </a:extLst>
          </p:cNvPr>
          <p:cNvSpPr/>
          <p:nvPr/>
        </p:nvSpPr>
        <p:spPr>
          <a:xfrm>
            <a:off x="1257704" y="5235808"/>
            <a:ext cx="2418996" cy="461665"/>
          </a:xfrm>
          <a:prstGeom prst="rect">
            <a:avLst/>
          </a:prstGeom>
        </p:spPr>
        <p:txBody>
          <a:bodyPr wrap="none">
            <a:spAutoFit/>
          </a:bodyPr>
          <a:lstStyle/>
          <a:p>
            <a:r>
              <a:rPr lang="en-CA" sz="24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More Accessible:</a:t>
            </a:r>
            <a:r>
              <a:rPr lang="en-CA" sz="2400" dirty="0">
                <a:solidFill>
                  <a:srgbClr val="00B05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00B050"/>
              </a:solidFill>
            </a:endParaRPr>
          </a:p>
        </p:txBody>
      </p:sp>
      <p:pic>
        <p:nvPicPr>
          <p:cNvPr id="4" name="Picture 3">
            <a:extLst>
              <a:ext uri="{FF2B5EF4-FFF2-40B4-BE49-F238E27FC236}">
                <a16:creationId xmlns:a16="http://schemas.microsoft.com/office/drawing/2014/main" id="{BB8B0478-96D3-C842-8E21-BD4968A4CF08}"/>
              </a:ext>
            </a:extLst>
          </p:cNvPr>
          <p:cNvPicPr>
            <a:picLocks noChangeAspect="1"/>
          </p:cNvPicPr>
          <p:nvPr/>
        </p:nvPicPr>
        <p:blipFill>
          <a:blip r:embed="rId2"/>
          <a:stretch>
            <a:fillRect/>
          </a:stretch>
        </p:blipFill>
        <p:spPr>
          <a:xfrm>
            <a:off x="3777018" y="6189820"/>
            <a:ext cx="3650393" cy="463542"/>
          </a:xfrm>
          <a:prstGeom prst="rect">
            <a:avLst/>
          </a:prstGeom>
        </p:spPr>
      </p:pic>
      <p:pic>
        <p:nvPicPr>
          <p:cNvPr id="8" name="Picture 7">
            <a:extLst>
              <a:ext uri="{FF2B5EF4-FFF2-40B4-BE49-F238E27FC236}">
                <a16:creationId xmlns:a16="http://schemas.microsoft.com/office/drawing/2014/main" id="{EE122EE7-15DE-9E49-9A60-84D853A17609}"/>
              </a:ext>
            </a:extLst>
          </p:cNvPr>
          <p:cNvPicPr>
            <a:picLocks noChangeAspect="1"/>
          </p:cNvPicPr>
          <p:nvPr/>
        </p:nvPicPr>
        <p:blipFill>
          <a:blip r:embed="rId3"/>
          <a:stretch>
            <a:fillRect/>
          </a:stretch>
        </p:blipFill>
        <p:spPr>
          <a:xfrm>
            <a:off x="3455742" y="5235808"/>
            <a:ext cx="5758141" cy="954012"/>
          </a:xfrm>
          <a:prstGeom prst="rect">
            <a:avLst/>
          </a:prstGeom>
        </p:spPr>
      </p:pic>
    </p:spTree>
    <p:extLst>
      <p:ext uri="{BB962C8B-B14F-4D97-AF65-F5344CB8AC3E}">
        <p14:creationId xmlns:p14="http://schemas.microsoft.com/office/powerpoint/2010/main" val="3447629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F7583-AED7-E546-A40C-0090F8AF3865}"/>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Checking Accessibility with Word </a:t>
            </a:r>
          </a:p>
        </p:txBody>
      </p:sp>
      <p:sp>
        <p:nvSpPr>
          <p:cNvPr id="3" name="Content Placeholder 2">
            <a:extLst>
              <a:ext uri="{FF2B5EF4-FFF2-40B4-BE49-F238E27FC236}">
                <a16:creationId xmlns:a16="http://schemas.microsoft.com/office/drawing/2014/main" id="{9011FE6A-838A-5A41-85CC-E4BEAA01241B}"/>
              </a:ext>
            </a:extLst>
          </p:cNvPr>
          <p:cNvSpPr>
            <a:spLocks noGrp="1"/>
          </p:cNvSpPr>
          <p:nvPr>
            <p:ph idx="1"/>
          </p:nvPr>
        </p:nvSpPr>
        <p:spPr/>
        <p:txBody>
          <a:bodyPr/>
          <a:lstStyle/>
          <a:p>
            <a:r>
              <a:rPr lang="en-US" dirty="0">
                <a:solidFill>
                  <a:schemeClr val="tx1"/>
                </a:solidFill>
                <a:latin typeface="Arial" panose="020B0604020202020204" pitchFamily="34" charset="0"/>
                <a:cs typeface="Arial" panose="020B0604020202020204" pitchFamily="34" charset="0"/>
              </a:rPr>
              <a:t>Word lets you check the accessibility of your document so you don’t miss any issues. You can find this feature in the ”Review” Tab. Look for the “Check Accessibility” button. </a:t>
            </a:r>
          </a:p>
        </p:txBody>
      </p:sp>
      <p:pic>
        <p:nvPicPr>
          <p:cNvPr id="4" name="Picture 3">
            <a:extLst>
              <a:ext uri="{FF2B5EF4-FFF2-40B4-BE49-F238E27FC236}">
                <a16:creationId xmlns:a16="http://schemas.microsoft.com/office/drawing/2014/main" id="{51A7EE19-7ADF-F14B-991A-1668BD9F036E}"/>
              </a:ext>
            </a:extLst>
          </p:cNvPr>
          <p:cNvPicPr>
            <a:picLocks noChangeAspect="1"/>
          </p:cNvPicPr>
          <p:nvPr/>
        </p:nvPicPr>
        <p:blipFill>
          <a:blip r:embed="rId2"/>
          <a:stretch>
            <a:fillRect/>
          </a:stretch>
        </p:blipFill>
        <p:spPr>
          <a:xfrm>
            <a:off x="1154953" y="3673929"/>
            <a:ext cx="5824305" cy="1355271"/>
          </a:xfrm>
          <a:prstGeom prst="rect">
            <a:avLst/>
          </a:prstGeom>
        </p:spPr>
      </p:pic>
      <p:pic>
        <p:nvPicPr>
          <p:cNvPr id="5" name="Picture 4">
            <a:extLst>
              <a:ext uri="{FF2B5EF4-FFF2-40B4-BE49-F238E27FC236}">
                <a16:creationId xmlns:a16="http://schemas.microsoft.com/office/drawing/2014/main" id="{129E00BE-26D2-1941-B623-3EE92EA8A824}"/>
              </a:ext>
            </a:extLst>
          </p:cNvPr>
          <p:cNvPicPr>
            <a:picLocks noChangeAspect="1"/>
          </p:cNvPicPr>
          <p:nvPr/>
        </p:nvPicPr>
        <p:blipFill>
          <a:blip r:embed="rId3"/>
          <a:stretch>
            <a:fillRect/>
          </a:stretch>
        </p:blipFill>
        <p:spPr>
          <a:xfrm>
            <a:off x="9931180" y="3196912"/>
            <a:ext cx="2174024" cy="3664576"/>
          </a:xfrm>
          <a:prstGeom prst="rect">
            <a:avLst/>
          </a:prstGeom>
        </p:spPr>
      </p:pic>
      <p:sp>
        <p:nvSpPr>
          <p:cNvPr id="6" name="TextBox 5">
            <a:extLst>
              <a:ext uri="{FF2B5EF4-FFF2-40B4-BE49-F238E27FC236}">
                <a16:creationId xmlns:a16="http://schemas.microsoft.com/office/drawing/2014/main" id="{FD5FA29F-C8BC-634E-AB22-F655CD3AAA86}"/>
              </a:ext>
            </a:extLst>
          </p:cNvPr>
          <p:cNvSpPr txBox="1"/>
          <p:nvPr/>
        </p:nvSpPr>
        <p:spPr>
          <a:xfrm>
            <a:off x="7407729" y="3420942"/>
            <a:ext cx="2144485" cy="2031325"/>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Clicking the button will give you a list of Errors and Warnings. You can click on them to navigate to them in your document.</a:t>
            </a:r>
          </a:p>
        </p:txBody>
      </p:sp>
      <p:sp>
        <p:nvSpPr>
          <p:cNvPr id="7" name="Right Arrow 6">
            <a:extLst>
              <a:ext uri="{FF2B5EF4-FFF2-40B4-BE49-F238E27FC236}">
                <a16:creationId xmlns:a16="http://schemas.microsoft.com/office/drawing/2014/main" id="{B83326A9-18D7-8A4B-9B85-E9AE92547E57}"/>
              </a:ext>
            </a:extLst>
          </p:cNvPr>
          <p:cNvSpPr/>
          <p:nvPr/>
        </p:nvSpPr>
        <p:spPr>
          <a:xfrm>
            <a:off x="9459295" y="3505200"/>
            <a:ext cx="413657" cy="337457"/>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3368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77CF4-95D2-F144-AD5D-B8477FE37058}"/>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Adding Image Alt Text with Word</a:t>
            </a:r>
          </a:p>
        </p:txBody>
      </p:sp>
      <p:sp>
        <p:nvSpPr>
          <p:cNvPr id="3" name="Content Placeholder 2">
            <a:extLst>
              <a:ext uri="{FF2B5EF4-FFF2-40B4-BE49-F238E27FC236}">
                <a16:creationId xmlns:a16="http://schemas.microsoft.com/office/drawing/2014/main" id="{822F886F-51B3-754B-A42F-A4D34D4C936F}"/>
              </a:ext>
            </a:extLst>
          </p:cNvPr>
          <p:cNvSpPr>
            <a:spLocks noGrp="1"/>
          </p:cNvSpPr>
          <p:nvPr>
            <p:ph idx="1"/>
          </p:nvPr>
        </p:nvSpPr>
        <p:spPr/>
        <p:txBody>
          <a:bodyPr>
            <a:normAutofit/>
          </a:bodyPr>
          <a:lstStyle/>
          <a:p>
            <a:r>
              <a:rPr lang="en-US" sz="1900" dirty="0">
                <a:latin typeface="Arial" panose="020B0604020202020204" pitchFamily="34" charset="0"/>
                <a:cs typeface="Arial" panose="020B0604020202020204" pitchFamily="34" charset="0"/>
              </a:rPr>
              <a:t>To add Alt Text to an image in Word, </a:t>
            </a:r>
            <a:r>
              <a:rPr lang="en-US" sz="1900" b="1" dirty="0">
                <a:latin typeface="Arial" panose="020B0604020202020204" pitchFamily="34" charset="0"/>
                <a:cs typeface="Arial" panose="020B0604020202020204" pitchFamily="34" charset="0"/>
              </a:rPr>
              <a:t>(1) </a:t>
            </a:r>
            <a:r>
              <a:rPr lang="en-US" sz="1900" dirty="0">
                <a:latin typeface="Arial" panose="020B0604020202020204" pitchFamily="34" charset="0"/>
                <a:cs typeface="Arial" panose="020B0604020202020204" pitchFamily="34" charset="0"/>
              </a:rPr>
              <a:t>select the image and locate the ”Picture Format” tab. From there, use the “Format Pane” button </a:t>
            </a:r>
            <a:r>
              <a:rPr lang="en-US" sz="1900" b="1" dirty="0">
                <a:latin typeface="Arial" panose="020B0604020202020204" pitchFamily="34" charset="0"/>
                <a:cs typeface="Arial" panose="020B0604020202020204" pitchFamily="34" charset="0"/>
              </a:rPr>
              <a:t>(2)</a:t>
            </a:r>
            <a:r>
              <a:rPr lang="en-US" sz="1900" dirty="0">
                <a:latin typeface="Arial" panose="020B0604020202020204" pitchFamily="34" charset="0"/>
                <a:cs typeface="Arial" panose="020B0604020202020204" pitchFamily="34" charset="0"/>
              </a:rPr>
              <a:t> . The third button from the left </a:t>
            </a:r>
            <a:r>
              <a:rPr lang="en-US" sz="1900" b="1" dirty="0">
                <a:latin typeface="Arial" panose="020B0604020202020204" pitchFamily="34" charset="0"/>
                <a:cs typeface="Arial" panose="020B0604020202020204" pitchFamily="34" charset="0"/>
              </a:rPr>
              <a:t>(3)</a:t>
            </a:r>
            <a:r>
              <a:rPr lang="en-US" sz="1900" dirty="0">
                <a:latin typeface="Arial" panose="020B0604020202020204" pitchFamily="34" charset="0"/>
                <a:cs typeface="Arial" panose="020B0604020202020204" pitchFamily="34" charset="0"/>
              </a:rPr>
              <a:t> in the Format Pane allows Alt Text and Title to be added to images in your Word Document. </a:t>
            </a:r>
          </a:p>
        </p:txBody>
      </p:sp>
      <p:pic>
        <p:nvPicPr>
          <p:cNvPr id="4" name="Picture 3">
            <a:extLst>
              <a:ext uri="{FF2B5EF4-FFF2-40B4-BE49-F238E27FC236}">
                <a16:creationId xmlns:a16="http://schemas.microsoft.com/office/drawing/2014/main" id="{F2808E47-1E2C-7B44-A841-2AF0FD1BEFB8}"/>
              </a:ext>
            </a:extLst>
          </p:cNvPr>
          <p:cNvPicPr>
            <a:picLocks noChangeAspect="1"/>
          </p:cNvPicPr>
          <p:nvPr/>
        </p:nvPicPr>
        <p:blipFill>
          <a:blip r:embed="rId2"/>
          <a:stretch>
            <a:fillRect/>
          </a:stretch>
        </p:blipFill>
        <p:spPr>
          <a:xfrm>
            <a:off x="1154954" y="4159250"/>
            <a:ext cx="5461000" cy="304800"/>
          </a:xfrm>
          <a:prstGeom prst="rect">
            <a:avLst/>
          </a:prstGeom>
        </p:spPr>
      </p:pic>
      <p:pic>
        <p:nvPicPr>
          <p:cNvPr id="5" name="Picture 4">
            <a:extLst>
              <a:ext uri="{FF2B5EF4-FFF2-40B4-BE49-F238E27FC236}">
                <a16:creationId xmlns:a16="http://schemas.microsoft.com/office/drawing/2014/main" id="{961D84E7-8BE2-FC41-A702-90A21132620F}"/>
              </a:ext>
            </a:extLst>
          </p:cNvPr>
          <p:cNvPicPr>
            <a:picLocks noChangeAspect="1"/>
          </p:cNvPicPr>
          <p:nvPr/>
        </p:nvPicPr>
        <p:blipFill>
          <a:blip r:embed="rId3"/>
          <a:stretch>
            <a:fillRect/>
          </a:stretch>
        </p:blipFill>
        <p:spPr>
          <a:xfrm>
            <a:off x="1154954" y="4613275"/>
            <a:ext cx="3962400" cy="1257300"/>
          </a:xfrm>
          <a:prstGeom prst="rect">
            <a:avLst/>
          </a:prstGeom>
        </p:spPr>
      </p:pic>
      <p:pic>
        <p:nvPicPr>
          <p:cNvPr id="6" name="Picture 5">
            <a:extLst>
              <a:ext uri="{FF2B5EF4-FFF2-40B4-BE49-F238E27FC236}">
                <a16:creationId xmlns:a16="http://schemas.microsoft.com/office/drawing/2014/main" id="{9DCCA98D-C631-8942-9224-77700EC979B0}"/>
              </a:ext>
            </a:extLst>
          </p:cNvPr>
          <p:cNvPicPr>
            <a:picLocks noChangeAspect="1"/>
          </p:cNvPicPr>
          <p:nvPr/>
        </p:nvPicPr>
        <p:blipFill>
          <a:blip r:embed="rId4"/>
          <a:stretch>
            <a:fillRect/>
          </a:stretch>
        </p:blipFill>
        <p:spPr>
          <a:xfrm>
            <a:off x="7458320" y="3783117"/>
            <a:ext cx="2436780" cy="2917616"/>
          </a:xfrm>
          <a:prstGeom prst="rect">
            <a:avLst/>
          </a:prstGeom>
        </p:spPr>
      </p:pic>
      <p:cxnSp>
        <p:nvCxnSpPr>
          <p:cNvPr id="11" name="Straight Arrow Connector 10">
            <a:extLst>
              <a:ext uri="{FF2B5EF4-FFF2-40B4-BE49-F238E27FC236}">
                <a16:creationId xmlns:a16="http://schemas.microsoft.com/office/drawing/2014/main" id="{BC38A6FB-0CA1-E046-95D8-2FDB98C5DA20}"/>
              </a:ext>
            </a:extLst>
          </p:cNvPr>
          <p:cNvCxnSpPr>
            <a:cxnSpLocks/>
          </p:cNvCxnSpPr>
          <p:nvPr/>
        </p:nvCxnSpPr>
        <p:spPr>
          <a:xfrm flipH="1">
            <a:off x="6615954" y="3886200"/>
            <a:ext cx="274703" cy="27305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5E2C78C4-B920-D241-8449-E3FAC55272B4}"/>
              </a:ext>
            </a:extLst>
          </p:cNvPr>
          <p:cNvCxnSpPr>
            <a:cxnSpLocks/>
          </p:cNvCxnSpPr>
          <p:nvPr/>
        </p:nvCxnSpPr>
        <p:spPr>
          <a:xfrm flipH="1">
            <a:off x="4998923" y="5241925"/>
            <a:ext cx="45457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6CEB73D7-7DD7-0E46-A746-6FF218D334E4}"/>
              </a:ext>
            </a:extLst>
          </p:cNvPr>
          <p:cNvCxnSpPr>
            <a:cxnSpLocks/>
          </p:cNvCxnSpPr>
          <p:nvPr/>
        </p:nvCxnSpPr>
        <p:spPr>
          <a:xfrm flipH="1">
            <a:off x="8697066" y="4245193"/>
            <a:ext cx="137222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E48155E0-5763-7148-BFF5-C89FFA616810}"/>
              </a:ext>
            </a:extLst>
          </p:cNvPr>
          <p:cNvSpPr txBox="1"/>
          <p:nvPr/>
        </p:nvSpPr>
        <p:spPr>
          <a:xfrm>
            <a:off x="6890657" y="3592286"/>
            <a:ext cx="250372" cy="369332"/>
          </a:xfrm>
          <a:prstGeom prst="rect">
            <a:avLst/>
          </a:prstGeom>
          <a:noFill/>
        </p:spPr>
        <p:txBody>
          <a:bodyPr wrap="square" rtlCol="0">
            <a:spAutoFit/>
          </a:bodyPr>
          <a:lstStyle/>
          <a:p>
            <a:r>
              <a:rPr lang="en-US" dirty="0"/>
              <a:t>1</a:t>
            </a:r>
          </a:p>
        </p:txBody>
      </p:sp>
      <p:sp>
        <p:nvSpPr>
          <p:cNvPr id="22" name="TextBox 21">
            <a:extLst>
              <a:ext uri="{FF2B5EF4-FFF2-40B4-BE49-F238E27FC236}">
                <a16:creationId xmlns:a16="http://schemas.microsoft.com/office/drawing/2014/main" id="{E29233AD-2399-8741-817E-03AB2BA90776}"/>
              </a:ext>
            </a:extLst>
          </p:cNvPr>
          <p:cNvSpPr txBox="1"/>
          <p:nvPr/>
        </p:nvSpPr>
        <p:spPr>
          <a:xfrm>
            <a:off x="5535660" y="5116286"/>
            <a:ext cx="299083" cy="369332"/>
          </a:xfrm>
          <a:prstGeom prst="rect">
            <a:avLst/>
          </a:prstGeom>
          <a:noFill/>
        </p:spPr>
        <p:txBody>
          <a:bodyPr wrap="square" rtlCol="0">
            <a:spAutoFit/>
          </a:bodyPr>
          <a:lstStyle/>
          <a:p>
            <a:r>
              <a:rPr lang="en-US" dirty="0"/>
              <a:t>2</a:t>
            </a:r>
          </a:p>
        </p:txBody>
      </p:sp>
      <p:sp>
        <p:nvSpPr>
          <p:cNvPr id="23" name="TextBox 22">
            <a:extLst>
              <a:ext uri="{FF2B5EF4-FFF2-40B4-BE49-F238E27FC236}">
                <a16:creationId xmlns:a16="http://schemas.microsoft.com/office/drawing/2014/main" id="{298EDBBC-2725-4F4D-A7C0-E466CD436521}"/>
              </a:ext>
            </a:extLst>
          </p:cNvPr>
          <p:cNvSpPr txBox="1"/>
          <p:nvPr/>
        </p:nvSpPr>
        <p:spPr>
          <a:xfrm>
            <a:off x="10156371" y="4022725"/>
            <a:ext cx="337458"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2339391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4F3E1-BB33-BC46-906A-9C782D8EEFA0}"/>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References: Online vs. Print</a:t>
            </a:r>
          </a:p>
        </p:txBody>
      </p:sp>
      <p:pic>
        <p:nvPicPr>
          <p:cNvPr id="4" name="Content Placeholder 3">
            <a:extLst>
              <a:ext uri="{FF2B5EF4-FFF2-40B4-BE49-F238E27FC236}">
                <a16:creationId xmlns:a16="http://schemas.microsoft.com/office/drawing/2014/main" id="{AFE81C3D-E437-0F44-88FB-CF4FD55C0F2C}"/>
              </a:ext>
            </a:extLst>
          </p:cNvPr>
          <p:cNvPicPr>
            <a:picLocks noGrp="1" noChangeAspect="1"/>
          </p:cNvPicPr>
          <p:nvPr>
            <p:ph idx="1"/>
          </p:nvPr>
        </p:nvPicPr>
        <p:blipFill>
          <a:blip r:embed="rId2"/>
          <a:stretch>
            <a:fillRect/>
          </a:stretch>
        </p:blipFill>
        <p:spPr>
          <a:xfrm>
            <a:off x="938261" y="4392896"/>
            <a:ext cx="5377656" cy="1077176"/>
          </a:xfrm>
          <a:prstGeom prst="rect">
            <a:avLst/>
          </a:prstGeom>
        </p:spPr>
      </p:pic>
      <p:pic>
        <p:nvPicPr>
          <p:cNvPr id="6" name="Picture 5">
            <a:extLst>
              <a:ext uri="{FF2B5EF4-FFF2-40B4-BE49-F238E27FC236}">
                <a16:creationId xmlns:a16="http://schemas.microsoft.com/office/drawing/2014/main" id="{3B0B0CF1-FD2F-B542-AE1B-2FB46C6BC0F3}"/>
              </a:ext>
            </a:extLst>
          </p:cNvPr>
          <p:cNvPicPr>
            <a:picLocks noChangeAspect="1"/>
          </p:cNvPicPr>
          <p:nvPr/>
        </p:nvPicPr>
        <p:blipFill>
          <a:blip r:embed="rId3"/>
          <a:stretch>
            <a:fillRect/>
          </a:stretch>
        </p:blipFill>
        <p:spPr>
          <a:xfrm>
            <a:off x="938261" y="5716647"/>
            <a:ext cx="7019197" cy="887258"/>
          </a:xfrm>
          <a:prstGeom prst="rect">
            <a:avLst/>
          </a:prstGeom>
        </p:spPr>
      </p:pic>
      <p:sp>
        <p:nvSpPr>
          <p:cNvPr id="15" name="TextBox 14">
            <a:extLst>
              <a:ext uri="{FF2B5EF4-FFF2-40B4-BE49-F238E27FC236}">
                <a16:creationId xmlns:a16="http://schemas.microsoft.com/office/drawing/2014/main" id="{0845A673-399D-1A41-9249-66EB0986CFF8}"/>
              </a:ext>
            </a:extLst>
          </p:cNvPr>
          <p:cNvSpPr txBox="1"/>
          <p:nvPr/>
        </p:nvSpPr>
        <p:spPr>
          <a:xfrm>
            <a:off x="874141" y="2453904"/>
            <a:ext cx="8841359"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Referencing style guides differ on how to provide the online location of a source you are citing. Depending on the formality of your document or web asset, you may want to consider the two ways of referencing resource locations. </a:t>
            </a:r>
            <a:r>
              <a:rPr lang="en-US" b="1"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is a Print suitable reference that follows academic style more strictly. </a:t>
            </a:r>
            <a:r>
              <a:rPr lang="en-US" b="1" dirty="0">
                <a:latin typeface="Arial" panose="020B0604020202020204" pitchFamily="34" charset="0"/>
                <a:cs typeface="Arial" panose="020B0604020202020204" pitchFamily="34" charset="0"/>
              </a:rPr>
              <a:t>(2) </a:t>
            </a:r>
            <a:r>
              <a:rPr lang="en-US" dirty="0">
                <a:latin typeface="Arial" panose="020B0604020202020204" pitchFamily="34" charset="0"/>
                <a:cs typeface="Arial" panose="020B0604020202020204" pitchFamily="34" charset="0"/>
              </a:rPr>
              <a:t>Is more suitable for Web and accessible, but doesn’t follow academic referencing guidelines exactly.</a:t>
            </a:r>
            <a:endParaRPr lang="en-US" b="1"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9D5667F8-A056-CD4A-AFFB-D609F77C28C9}"/>
              </a:ext>
            </a:extLst>
          </p:cNvPr>
          <p:cNvSpPr/>
          <p:nvPr/>
        </p:nvSpPr>
        <p:spPr>
          <a:xfrm>
            <a:off x="383301" y="4352333"/>
            <a:ext cx="554960" cy="369332"/>
          </a:xfrm>
          <a:prstGeom prst="rect">
            <a:avLst/>
          </a:prstGeom>
        </p:spPr>
        <p:txBody>
          <a:bodyPr wrap="none">
            <a:spAutoFit/>
          </a:bodyPr>
          <a:lstStyle/>
          <a:p>
            <a:r>
              <a:rPr lang="en-US" b="1" dirty="0"/>
              <a:t>(1)</a:t>
            </a:r>
            <a:r>
              <a:rPr lang="en-US" dirty="0"/>
              <a:t> </a:t>
            </a:r>
          </a:p>
        </p:txBody>
      </p:sp>
      <p:sp>
        <p:nvSpPr>
          <p:cNvPr id="18" name="Rectangle 17">
            <a:extLst>
              <a:ext uri="{FF2B5EF4-FFF2-40B4-BE49-F238E27FC236}">
                <a16:creationId xmlns:a16="http://schemas.microsoft.com/office/drawing/2014/main" id="{2615F77F-9AF7-504F-8345-9295A8D44CB6}"/>
              </a:ext>
            </a:extLst>
          </p:cNvPr>
          <p:cNvSpPr/>
          <p:nvPr/>
        </p:nvSpPr>
        <p:spPr>
          <a:xfrm>
            <a:off x="383301" y="5716647"/>
            <a:ext cx="490840" cy="369332"/>
          </a:xfrm>
          <a:prstGeom prst="rect">
            <a:avLst/>
          </a:prstGeom>
        </p:spPr>
        <p:txBody>
          <a:bodyPr wrap="none">
            <a:spAutoFit/>
          </a:bodyPr>
          <a:lstStyle/>
          <a:p>
            <a:r>
              <a:rPr lang="en-US" b="1" dirty="0"/>
              <a:t>(2)</a:t>
            </a:r>
            <a:endParaRPr lang="en-US" dirty="0"/>
          </a:p>
        </p:txBody>
      </p:sp>
    </p:spTree>
    <p:extLst>
      <p:ext uri="{BB962C8B-B14F-4D97-AF65-F5344CB8AC3E}">
        <p14:creationId xmlns:p14="http://schemas.microsoft.com/office/powerpoint/2010/main" val="2749051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7A0F4-BC63-9947-B0E6-99DC6563E5E6}"/>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Further Reading + Tools</a:t>
            </a:r>
          </a:p>
        </p:txBody>
      </p:sp>
      <p:sp>
        <p:nvSpPr>
          <p:cNvPr id="3" name="Content Placeholder 2">
            <a:extLst>
              <a:ext uri="{FF2B5EF4-FFF2-40B4-BE49-F238E27FC236}">
                <a16:creationId xmlns:a16="http://schemas.microsoft.com/office/drawing/2014/main" id="{CC9813A2-4466-D24F-BC35-AA88CAA71E1E}"/>
              </a:ext>
            </a:extLst>
          </p:cNvPr>
          <p:cNvSpPr>
            <a:spLocks noGrp="1"/>
          </p:cNvSpPr>
          <p:nvPr>
            <p:ph idx="1"/>
          </p:nvPr>
        </p:nvSpPr>
        <p:spPr/>
        <p:txBody>
          <a:bodyPr/>
          <a:lstStyle/>
          <a:p>
            <a:r>
              <a:rPr lang="en-US" sz="2400" dirty="0">
                <a:solidFill>
                  <a:schemeClr val="accent4">
                    <a:lumMod val="75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Web AIM</a:t>
            </a:r>
            <a:r>
              <a:rPr lang="en-US" sz="2400" dirty="0">
                <a:solidFill>
                  <a:schemeClr val="accent4">
                    <a:lumMod val="75000"/>
                  </a:schemeClr>
                </a:solidFill>
                <a:latin typeface="Arial" panose="020B0604020202020204" pitchFamily="34" charset="0"/>
                <a:cs typeface="Arial" panose="020B0604020202020204" pitchFamily="34" charset="0"/>
              </a:rPr>
              <a:t> </a:t>
            </a:r>
            <a:r>
              <a:rPr lang="en-US" sz="2400" dirty="0">
                <a:solidFill>
                  <a:schemeClr val="tx1"/>
                </a:solidFill>
                <a:latin typeface="Arial" panose="020B0604020202020204" pitchFamily="34" charset="0"/>
                <a:cs typeface="Arial" panose="020B0604020202020204" pitchFamily="34" charset="0"/>
              </a:rPr>
              <a:t>– A free online education resource for web accessibility.</a:t>
            </a:r>
          </a:p>
          <a:p>
            <a:r>
              <a:rPr lang="en-US" sz="2400" dirty="0">
                <a:solidFill>
                  <a:schemeClr val="accent4">
                    <a:lumMod val="75000"/>
                  </a:schemeClr>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Web Accessibility Evaluation Tool</a:t>
            </a:r>
            <a:r>
              <a:rPr lang="en-US" sz="2400" dirty="0">
                <a:solidFill>
                  <a:schemeClr val="tx1"/>
                </a:solidFill>
                <a:latin typeface="Arial" panose="020B0604020202020204" pitchFamily="34" charset="0"/>
                <a:cs typeface="Arial" panose="020B0604020202020204" pitchFamily="34" charset="0"/>
              </a:rPr>
              <a:t> – Useful online app that checks a website’s accessibility status.</a:t>
            </a:r>
          </a:p>
          <a:p>
            <a:r>
              <a:rPr lang="en-US" sz="2400" dirty="0">
                <a:solidFill>
                  <a:schemeClr val="accent4">
                    <a:lumMod val="75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Queen’s University Accessible Word Document Checklist</a:t>
            </a:r>
            <a:r>
              <a:rPr lang="en-US" sz="2400" dirty="0">
                <a:solidFill>
                  <a:schemeClr val="tx1"/>
                </a:solidFill>
                <a:latin typeface="Arial" panose="020B0604020202020204" pitchFamily="34" charset="0"/>
                <a:cs typeface="Arial" panose="020B0604020202020204" pitchFamily="34" charset="0"/>
              </a:rPr>
              <a:t> – A simple, easy to use reference for making your word documents more accessible.</a:t>
            </a:r>
          </a:p>
          <a:p>
            <a:endParaRPr lang="en-US"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547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0E27-28F0-984D-9145-0353885211A0}"/>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Why is it important?</a:t>
            </a:r>
          </a:p>
        </p:txBody>
      </p:sp>
      <p:sp>
        <p:nvSpPr>
          <p:cNvPr id="3" name="Content Placeholder 2">
            <a:extLst>
              <a:ext uri="{FF2B5EF4-FFF2-40B4-BE49-F238E27FC236}">
                <a16:creationId xmlns:a16="http://schemas.microsoft.com/office/drawing/2014/main" id="{8AA348E0-E83A-D844-9975-2F6D6713B25C}"/>
              </a:ext>
            </a:extLst>
          </p:cNvPr>
          <p:cNvSpPr>
            <a:spLocks noGrp="1"/>
          </p:cNvSpPr>
          <p:nvPr>
            <p:ph idx="1"/>
          </p:nvPr>
        </p:nvSpPr>
        <p:spPr>
          <a:xfrm>
            <a:off x="537116" y="2640569"/>
            <a:ext cx="11037046" cy="4921766"/>
          </a:xfrm>
        </p:spPr>
        <p:txBody>
          <a:bodyPr>
            <a:normAutofit/>
          </a:bodyPr>
          <a:lstStyle/>
          <a:p>
            <a:r>
              <a:rPr lang="en-US" sz="2000" dirty="0">
                <a:latin typeface="Arial" panose="020B0604020202020204" pitchFamily="34" charset="0"/>
                <a:cs typeface="Arial" panose="020B0604020202020204" pitchFamily="34" charset="0"/>
              </a:rPr>
              <a:t>“</a:t>
            </a:r>
            <a:r>
              <a:rPr lang="en-CA" sz="2000" dirty="0">
                <a:latin typeface="Arial" panose="020B0604020202020204" pitchFamily="34" charset="0"/>
                <a:cs typeface="Arial" panose="020B0604020202020204" pitchFamily="34" charset="0"/>
              </a:rPr>
              <a:t>Under the </a:t>
            </a:r>
            <a:r>
              <a:rPr lang="en-CA" sz="2000" b="1" dirty="0">
                <a:latin typeface="Arial" panose="020B0604020202020204" pitchFamily="34" charset="0"/>
                <a:cs typeface="Arial" panose="020B0604020202020204" pitchFamily="34" charset="0"/>
              </a:rPr>
              <a:t>Accessibility for Ontarians with Disabilities Act </a:t>
            </a:r>
            <a:r>
              <a:rPr lang="en-CA" sz="2000" dirty="0">
                <a:latin typeface="Arial" panose="020B0604020202020204" pitchFamily="34" charset="0"/>
                <a:cs typeface="Arial" panose="020B0604020202020204" pitchFamily="34" charset="0"/>
              </a:rPr>
              <a:t>(AODA), all large (50+ employees) private and non-profit organizations and all public-sector organizations are required to make their websites accessible.”</a:t>
            </a:r>
          </a:p>
          <a:p>
            <a:r>
              <a:rPr lang="en-CA" sz="2000" dirty="0">
                <a:latin typeface="Arial" panose="020B0604020202020204" pitchFamily="34" charset="0"/>
                <a:cs typeface="Arial" panose="020B0604020202020204" pitchFamily="34" charset="0"/>
              </a:rPr>
              <a:t>“...by </a:t>
            </a:r>
            <a:r>
              <a:rPr lang="en-CA" sz="2000" b="1" dirty="0">
                <a:latin typeface="Arial" panose="020B0604020202020204" pitchFamily="34" charset="0"/>
                <a:cs typeface="Arial" panose="020B0604020202020204" pitchFamily="34" charset="0"/>
              </a:rPr>
              <a:t>January 1, 2021</a:t>
            </a:r>
            <a:r>
              <a:rPr lang="en-CA" sz="2000" dirty="0">
                <a:latin typeface="Arial" panose="020B0604020202020204" pitchFamily="34" charset="0"/>
                <a:cs typeface="Arial" panose="020B0604020202020204" pitchFamily="34" charset="0"/>
              </a:rPr>
              <a:t>, all public websites and web content posted after January 1, 2012, must meet WCAG 2.0 Level AA.”</a:t>
            </a:r>
          </a:p>
          <a:p>
            <a:r>
              <a:rPr lang="en-CA" sz="2000" b="1" dirty="0">
                <a:latin typeface="Arial" panose="020B0604020202020204" pitchFamily="34" charset="0"/>
                <a:cs typeface="Arial" panose="020B0604020202020204" pitchFamily="34" charset="0"/>
              </a:rPr>
              <a:t>WCAG 2.0 </a:t>
            </a:r>
            <a:r>
              <a:rPr lang="en-CA" sz="2000" dirty="0">
                <a:latin typeface="Arial" panose="020B0604020202020204" pitchFamily="34" charset="0"/>
                <a:cs typeface="Arial" panose="020B0604020202020204" pitchFamily="34" charset="0"/>
              </a:rPr>
              <a:t>is an international standard for web accessibility that helps users with a wide range of disabilities access content more effectively. WCAG 2.0 covers Blindness and low-vision, Deafness and hearing loss, Learning disabilities and more. </a:t>
            </a:r>
          </a:p>
          <a:p>
            <a:r>
              <a:rPr lang="en-CA" sz="2000" dirty="0">
                <a:latin typeface="Arial" panose="020B0604020202020204" pitchFamily="34" charset="0"/>
                <a:cs typeface="Arial" panose="020B0604020202020204" pitchFamily="34" charset="0"/>
              </a:rPr>
              <a:t>Level AA requirements include issues with contrast, images, text formatting, navigation and more. To access a more comprehensive list, </a:t>
            </a:r>
            <a:r>
              <a:rPr lang="en-CA" sz="2000" dirty="0">
                <a:solidFill>
                  <a:schemeClr val="accent5">
                    <a:lumMod val="75000"/>
                  </a:schemeClr>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view WUHCAG’s Accessibility Checklist.</a:t>
            </a:r>
            <a:endParaRPr lang="en-US" sz="2000" dirty="0">
              <a:solidFill>
                <a:schemeClr val="accent5">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68134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8761413" cy="706964"/>
          </a:xfrm>
        </p:spPr>
        <p:txBody>
          <a:bodyPr/>
          <a:lstStyle/>
          <a:p>
            <a:r>
              <a:rPr lang="en-CA" b="1" dirty="0">
                <a:solidFill>
                  <a:schemeClr val="bg1"/>
                </a:solidFill>
                <a:latin typeface="Arial" panose="020B0604020202020204" pitchFamily="34" charset="0"/>
                <a:cs typeface="Arial" panose="020B0604020202020204" pitchFamily="34" charset="0"/>
              </a:rPr>
              <a:t>“Click Here” Links</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154954" y="2764610"/>
            <a:ext cx="8211468" cy="2153379"/>
          </a:xfrm>
        </p:spPr>
        <p:txBody>
          <a:bodyPr>
            <a:normAutofit fontScale="85000" lnSpcReduction="1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Links placed on text such as “here” or “click here” are not very accessible. Someone navigating the page through links alone might not know where the link goes. The word “click” also does not include or help users who are using input devices other than a mouse. </a:t>
            </a:r>
            <a:endParaRPr lang="en-US" sz="240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350BA116-5A2E-9644-9897-1DE464422349}"/>
              </a:ext>
            </a:extLst>
          </p:cNvPr>
          <p:cNvPicPr/>
          <p:nvPr/>
        </p:nvPicPr>
        <p:blipFill>
          <a:blip r:embed="rId2"/>
          <a:stretch>
            <a:fillRect/>
          </a:stretch>
        </p:blipFill>
        <p:spPr>
          <a:xfrm>
            <a:off x="1154954" y="5466427"/>
            <a:ext cx="9756292" cy="884945"/>
          </a:xfrm>
          <a:prstGeom prst="rect">
            <a:avLst/>
          </a:prstGeom>
          <a:ln w="19050">
            <a:solidFill>
              <a:schemeClr val="tx1"/>
            </a:solidFill>
          </a:ln>
        </p:spPr>
      </p:pic>
      <p:sp>
        <p:nvSpPr>
          <p:cNvPr id="6" name="Rectangle 5">
            <a:extLst>
              <a:ext uri="{FF2B5EF4-FFF2-40B4-BE49-F238E27FC236}">
                <a16:creationId xmlns:a16="http://schemas.microsoft.com/office/drawing/2014/main" id="{00658E18-D962-B548-8B1F-D57D4C6D4EEC}"/>
              </a:ext>
            </a:extLst>
          </p:cNvPr>
          <p:cNvSpPr/>
          <p:nvPr/>
        </p:nvSpPr>
        <p:spPr>
          <a:xfrm>
            <a:off x="1040654" y="5004762"/>
            <a:ext cx="2198038" cy="461665"/>
          </a:xfrm>
          <a:prstGeom prst="rect">
            <a:avLst/>
          </a:prstGeom>
        </p:spPr>
        <p:txBody>
          <a:bodyPr wrap="none">
            <a:spAutoFit/>
          </a:bodyPr>
          <a:lstStyle/>
          <a:p>
            <a:r>
              <a:rPr lang="en-CA" sz="2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Accessible:</a:t>
            </a:r>
            <a:r>
              <a:rPr lang="en-CA" sz="2400" dirty="0">
                <a:latin typeface="Calibri" panose="020F0502020204030204" pitchFamily="34" charset="0"/>
                <a:ea typeface="Calibri" panose="020F0502020204030204" pitchFamily="34" charset="0"/>
                <a:cs typeface="Times New Roman" panose="02020603050405020304" pitchFamily="18" charset="0"/>
              </a:rPr>
              <a:t> </a:t>
            </a:r>
            <a:endParaRPr lang="en-US" sz="2400" dirty="0"/>
          </a:p>
        </p:txBody>
      </p:sp>
    </p:spTree>
    <p:extLst>
      <p:ext uri="{BB962C8B-B14F-4D97-AF65-F5344CB8AC3E}">
        <p14:creationId xmlns:p14="http://schemas.microsoft.com/office/powerpoint/2010/main" val="2869189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8761413" cy="706964"/>
          </a:xfrm>
        </p:spPr>
        <p:txBody>
          <a:bodyPr/>
          <a:lstStyle/>
          <a:p>
            <a:r>
              <a:rPr lang="en-CA" b="1" dirty="0">
                <a:solidFill>
                  <a:schemeClr val="bg1"/>
                </a:solidFill>
                <a:latin typeface="Arial" panose="020B0604020202020204" pitchFamily="34" charset="0"/>
                <a:cs typeface="Arial" panose="020B0604020202020204" pitchFamily="34" charset="0"/>
              </a:rPr>
              <a:t>(Solution)</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154954" y="2764610"/>
            <a:ext cx="8124970" cy="1790569"/>
          </a:xfrm>
        </p:spPr>
        <p:txBody>
          <a:bodyPr>
            <a:normAutofit fontScale="85000" lnSpcReduction="2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An easy way to make these links accessible is to place each link on some text that specifically describes what the user will be linked to. This way if the user is crawling the page through links, they know where each one goes.</a:t>
            </a:r>
          </a:p>
        </p:txBody>
      </p:sp>
      <p:sp>
        <p:nvSpPr>
          <p:cNvPr id="6" name="Rectangle 5">
            <a:extLst>
              <a:ext uri="{FF2B5EF4-FFF2-40B4-BE49-F238E27FC236}">
                <a16:creationId xmlns:a16="http://schemas.microsoft.com/office/drawing/2014/main" id="{00658E18-D962-B548-8B1F-D57D4C6D4EEC}"/>
              </a:ext>
            </a:extLst>
          </p:cNvPr>
          <p:cNvSpPr/>
          <p:nvPr/>
        </p:nvSpPr>
        <p:spPr>
          <a:xfrm>
            <a:off x="1154954" y="5004763"/>
            <a:ext cx="2503955" cy="461665"/>
          </a:xfrm>
          <a:prstGeom prst="rect">
            <a:avLst/>
          </a:prstGeom>
        </p:spPr>
        <p:txBody>
          <a:bodyPr wrap="none">
            <a:spAutoFit/>
          </a:bodyPr>
          <a:lstStyle/>
          <a:p>
            <a:r>
              <a:rPr lang="en-CA" sz="2400" b="1" dirty="0">
                <a:solidFill>
                  <a:srgbClr val="669017"/>
                </a:solidFill>
                <a:latin typeface="Calibri" panose="020F0502020204030204" pitchFamily="34" charset="0"/>
                <a:ea typeface="Calibri" panose="020F0502020204030204" pitchFamily="34" charset="0"/>
                <a:cs typeface="Times New Roman" panose="02020603050405020304" pitchFamily="18" charset="0"/>
              </a:rPr>
              <a:t>More Accessible:</a:t>
            </a:r>
            <a:r>
              <a:rPr lang="en-CA" sz="2400" dirty="0">
                <a:solidFill>
                  <a:srgbClr val="669017"/>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669017"/>
              </a:solidFill>
            </a:endParaRPr>
          </a:p>
        </p:txBody>
      </p:sp>
      <p:pic>
        <p:nvPicPr>
          <p:cNvPr id="7" name="Picture 6">
            <a:extLst>
              <a:ext uri="{FF2B5EF4-FFF2-40B4-BE49-F238E27FC236}">
                <a16:creationId xmlns:a16="http://schemas.microsoft.com/office/drawing/2014/main" id="{102F5A3D-BB35-E84F-AD99-8B1F42831491}"/>
              </a:ext>
            </a:extLst>
          </p:cNvPr>
          <p:cNvPicPr/>
          <p:nvPr/>
        </p:nvPicPr>
        <p:blipFill>
          <a:blip r:embed="rId2"/>
          <a:stretch>
            <a:fillRect/>
          </a:stretch>
        </p:blipFill>
        <p:spPr>
          <a:xfrm>
            <a:off x="1283775" y="5466429"/>
            <a:ext cx="9569664" cy="945720"/>
          </a:xfrm>
          <a:prstGeom prst="rect">
            <a:avLst/>
          </a:prstGeom>
          <a:ln w="19050">
            <a:solidFill>
              <a:schemeClr val="tx1"/>
            </a:solidFill>
          </a:ln>
        </p:spPr>
      </p:pic>
    </p:spTree>
    <p:extLst>
      <p:ext uri="{BB962C8B-B14F-4D97-AF65-F5344CB8AC3E}">
        <p14:creationId xmlns:p14="http://schemas.microsoft.com/office/powerpoint/2010/main" val="1881624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8761413" cy="706964"/>
          </a:xfrm>
        </p:spPr>
        <p:txBody>
          <a:bodyPr/>
          <a:lstStyle/>
          <a:p>
            <a:r>
              <a:rPr lang="en-CA" b="1" dirty="0">
                <a:solidFill>
                  <a:schemeClr val="bg1"/>
                </a:solidFill>
                <a:latin typeface="Arial" panose="020B0604020202020204" pitchFamily="34" charset="0"/>
                <a:cs typeface="Arial" panose="020B0604020202020204" pitchFamily="34" charset="0"/>
              </a:rPr>
              <a:t>Links on Typed-Out URLs</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154953" y="2492762"/>
            <a:ext cx="8761413" cy="2178093"/>
          </a:xfrm>
        </p:spPr>
        <p:txBody>
          <a:bodyPr>
            <a:normAutofit fontScale="85000" lnSpcReduction="1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Another issue with link text arises when a link is placed on the full URL of the page the link leads to. These links are difficult to read, especially if there are many on a single page. They also present problems for screen readers, which will read every character of the URL.</a:t>
            </a:r>
          </a:p>
        </p:txBody>
      </p:sp>
      <p:sp>
        <p:nvSpPr>
          <p:cNvPr id="6" name="Rectangle 5">
            <a:extLst>
              <a:ext uri="{FF2B5EF4-FFF2-40B4-BE49-F238E27FC236}">
                <a16:creationId xmlns:a16="http://schemas.microsoft.com/office/drawing/2014/main" id="{00658E18-D962-B548-8B1F-D57D4C6D4EEC}"/>
              </a:ext>
            </a:extLst>
          </p:cNvPr>
          <p:cNvSpPr/>
          <p:nvPr/>
        </p:nvSpPr>
        <p:spPr>
          <a:xfrm>
            <a:off x="1019028" y="4579892"/>
            <a:ext cx="2198038" cy="461665"/>
          </a:xfrm>
          <a:prstGeom prst="rect">
            <a:avLst/>
          </a:prstGeom>
        </p:spPr>
        <p:txBody>
          <a:bodyPr wrap="none">
            <a:spAutoFit/>
          </a:bodyPr>
          <a:lstStyle/>
          <a:p>
            <a:r>
              <a:rPr lang="en-CA" sz="2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Accessible:</a:t>
            </a:r>
            <a:r>
              <a:rPr lang="en-CA"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FF0000"/>
              </a:solidFill>
            </a:endParaRPr>
          </a:p>
        </p:txBody>
      </p:sp>
      <p:pic>
        <p:nvPicPr>
          <p:cNvPr id="7" name="Picture 6">
            <a:extLst>
              <a:ext uri="{FF2B5EF4-FFF2-40B4-BE49-F238E27FC236}">
                <a16:creationId xmlns:a16="http://schemas.microsoft.com/office/drawing/2014/main" id="{6ACA0D62-7EB7-094D-BF51-E3E7DBF48DD7}"/>
              </a:ext>
            </a:extLst>
          </p:cNvPr>
          <p:cNvPicPr/>
          <p:nvPr/>
        </p:nvPicPr>
        <p:blipFill>
          <a:blip r:embed="rId2"/>
          <a:stretch>
            <a:fillRect/>
          </a:stretch>
        </p:blipFill>
        <p:spPr>
          <a:xfrm>
            <a:off x="1154953" y="5041557"/>
            <a:ext cx="7982087" cy="1632641"/>
          </a:xfrm>
          <a:prstGeom prst="rect">
            <a:avLst/>
          </a:prstGeom>
          <a:ln w="19050">
            <a:solidFill>
              <a:schemeClr val="tx1"/>
            </a:solidFill>
          </a:ln>
        </p:spPr>
      </p:pic>
    </p:spTree>
    <p:extLst>
      <p:ext uri="{BB962C8B-B14F-4D97-AF65-F5344CB8AC3E}">
        <p14:creationId xmlns:p14="http://schemas.microsoft.com/office/powerpoint/2010/main" val="980881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(Solution)</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154954" y="2764610"/>
            <a:ext cx="8124970" cy="1790569"/>
          </a:xfrm>
        </p:spPr>
        <p:txBody>
          <a:bodyPr>
            <a:normAutofit/>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This issue can be solved the same way as issue #1. If the link text is placed on something easily read that also uniquely describes the page or resource.</a:t>
            </a:r>
          </a:p>
        </p:txBody>
      </p:sp>
      <p:sp>
        <p:nvSpPr>
          <p:cNvPr id="6" name="Rectangle 5">
            <a:extLst>
              <a:ext uri="{FF2B5EF4-FFF2-40B4-BE49-F238E27FC236}">
                <a16:creationId xmlns:a16="http://schemas.microsoft.com/office/drawing/2014/main" id="{00658E18-D962-B548-8B1F-D57D4C6D4EEC}"/>
              </a:ext>
            </a:extLst>
          </p:cNvPr>
          <p:cNvSpPr/>
          <p:nvPr/>
        </p:nvSpPr>
        <p:spPr>
          <a:xfrm>
            <a:off x="1053354" y="5004763"/>
            <a:ext cx="2503955" cy="461665"/>
          </a:xfrm>
          <a:prstGeom prst="rect">
            <a:avLst/>
          </a:prstGeom>
        </p:spPr>
        <p:txBody>
          <a:bodyPr wrap="none">
            <a:spAutoFit/>
          </a:bodyPr>
          <a:lstStyle/>
          <a:p>
            <a:r>
              <a:rPr lang="en-CA" sz="2400" b="1" dirty="0">
                <a:solidFill>
                  <a:srgbClr val="669017"/>
                </a:solidFill>
                <a:latin typeface="Calibri" panose="020F0502020204030204" pitchFamily="34" charset="0"/>
                <a:ea typeface="Calibri" panose="020F0502020204030204" pitchFamily="34" charset="0"/>
                <a:cs typeface="Times New Roman" panose="02020603050405020304" pitchFamily="18" charset="0"/>
              </a:rPr>
              <a:t>More Accessible:</a:t>
            </a:r>
            <a:r>
              <a:rPr lang="en-CA" sz="2400" dirty="0">
                <a:solidFill>
                  <a:srgbClr val="669017"/>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669017"/>
              </a:solidFill>
            </a:endParaRPr>
          </a:p>
        </p:txBody>
      </p:sp>
      <p:pic>
        <p:nvPicPr>
          <p:cNvPr id="7" name="Picture 6">
            <a:extLst>
              <a:ext uri="{FF2B5EF4-FFF2-40B4-BE49-F238E27FC236}">
                <a16:creationId xmlns:a16="http://schemas.microsoft.com/office/drawing/2014/main" id="{A1855D94-6A41-484B-93E0-2A42AB909914}"/>
              </a:ext>
            </a:extLst>
          </p:cNvPr>
          <p:cNvPicPr/>
          <p:nvPr/>
        </p:nvPicPr>
        <p:blipFill>
          <a:blip r:embed="rId2"/>
          <a:stretch>
            <a:fillRect/>
          </a:stretch>
        </p:blipFill>
        <p:spPr>
          <a:xfrm>
            <a:off x="1154954" y="5466428"/>
            <a:ext cx="9459500" cy="1235915"/>
          </a:xfrm>
          <a:prstGeom prst="rect">
            <a:avLst/>
          </a:prstGeom>
          <a:ln w="19050">
            <a:solidFill>
              <a:schemeClr val="tx1"/>
            </a:solidFill>
          </a:ln>
        </p:spPr>
      </p:pic>
    </p:spTree>
    <p:extLst>
      <p:ext uri="{BB962C8B-B14F-4D97-AF65-F5344CB8AC3E}">
        <p14:creationId xmlns:p14="http://schemas.microsoft.com/office/powerpoint/2010/main" val="3928753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Non-Tabular Data in Tables</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4"/>
            <a:ext cx="8045054" cy="1955123"/>
          </a:xfrm>
        </p:spPr>
        <p:txBody>
          <a:bodyPr>
            <a:normAutofit fontScale="77500" lnSpcReduction="2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Tables can present accessibility problems and should only be used when they are the best way to present your data. If you have images to display, a table isn’t the best solution. Tables are best suited to holding data, and shouldn’t be used for page design or layout. </a:t>
            </a:r>
          </a:p>
        </p:txBody>
      </p:sp>
      <p:sp>
        <p:nvSpPr>
          <p:cNvPr id="6" name="Rectangle 5">
            <a:extLst>
              <a:ext uri="{FF2B5EF4-FFF2-40B4-BE49-F238E27FC236}">
                <a16:creationId xmlns:a16="http://schemas.microsoft.com/office/drawing/2014/main" id="{00658E18-D962-B548-8B1F-D57D4C6D4EEC}"/>
              </a:ext>
            </a:extLst>
          </p:cNvPr>
          <p:cNvSpPr/>
          <p:nvPr/>
        </p:nvSpPr>
        <p:spPr>
          <a:xfrm>
            <a:off x="1257704" y="5235808"/>
            <a:ext cx="2198038" cy="461665"/>
          </a:xfrm>
          <a:prstGeom prst="rect">
            <a:avLst/>
          </a:prstGeom>
        </p:spPr>
        <p:txBody>
          <a:bodyPr wrap="none">
            <a:spAutoFit/>
          </a:bodyPr>
          <a:lstStyle/>
          <a:p>
            <a:r>
              <a:rPr lang="en-CA" sz="2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Accessible:</a:t>
            </a:r>
            <a:r>
              <a:rPr lang="en-CA"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FF0000"/>
              </a:solidFill>
            </a:endParaRPr>
          </a:p>
        </p:txBody>
      </p:sp>
      <p:pic>
        <p:nvPicPr>
          <p:cNvPr id="8" name="Picture 7">
            <a:extLst>
              <a:ext uri="{FF2B5EF4-FFF2-40B4-BE49-F238E27FC236}">
                <a16:creationId xmlns:a16="http://schemas.microsoft.com/office/drawing/2014/main" id="{0B402206-1B45-2743-B286-CF944A20A80D}"/>
              </a:ext>
            </a:extLst>
          </p:cNvPr>
          <p:cNvPicPr/>
          <p:nvPr/>
        </p:nvPicPr>
        <p:blipFill>
          <a:blip r:embed="rId2"/>
          <a:stretch>
            <a:fillRect/>
          </a:stretch>
        </p:blipFill>
        <p:spPr>
          <a:xfrm>
            <a:off x="3602707" y="4143349"/>
            <a:ext cx="4749343" cy="2646581"/>
          </a:xfrm>
          <a:prstGeom prst="rect">
            <a:avLst/>
          </a:prstGeom>
          <a:ln w="19050">
            <a:noFill/>
          </a:ln>
        </p:spPr>
      </p:pic>
    </p:spTree>
    <p:extLst>
      <p:ext uri="{BB962C8B-B14F-4D97-AF65-F5344CB8AC3E}">
        <p14:creationId xmlns:p14="http://schemas.microsoft.com/office/powerpoint/2010/main" val="1670625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(Solution)</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5"/>
            <a:ext cx="7624925" cy="1680370"/>
          </a:xfrm>
        </p:spPr>
        <p:txBody>
          <a:bodyPr>
            <a:normAutofit lnSpcReduction="1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The solution to this issue is to not use a table. The example below has nearly identical styling, but no table has been used.</a:t>
            </a:r>
          </a:p>
        </p:txBody>
      </p:sp>
      <p:sp>
        <p:nvSpPr>
          <p:cNvPr id="6" name="Rectangle 5">
            <a:extLst>
              <a:ext uri="{FF2B5EF4-FFF2-40B4-BE49-F238E27FC236}">
                <a16:creationId xmlns:a16="http://schemas.microsoft.com/office/drawing/2014/main" id="{00658E18-D962-B548-8B1F-D57D4C6D4EEC}"/>
              </a:ext>
            </a:extLst>
          </p:cNvPr>
          <p:cNvSpPr/>
          <p:nvPr/>
        </p:nvSpPr>
        <p:spPr>
          <a:xfrm>
            <a:off x="1074232" y="5235808"/>
            <a:ext cx="2418996" cy="461665"/>
          </a:xfrm>
          <a:prstGeom prst="rect">
            <a:avLst/>
          </a:prstGeom>
        </p:spPr>
        <p:txBody>
          <a:bodyPr wrap="none">
            <a:spAutoFit/>
          </a:bodyPr>
          <a:lstStyle/>
          <a:p>
            <a:r>
              <a:rPr lang="en-CA" sz="24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More Accessible:</a:t>
            </a:r>
            <a:r>
              <a:rPr lang="en-CA" sz="2400" dirty="0">
                <a:solidFill>
                  <a:srgbClr val="00B05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00B050"/>
              </a:solidFill>
            </a:endParaRPr>
          </a:p>
        </p:txBody>
      </p:sp>
      <p:pic>
        <p:nvPicPr>
          <p:cNvPr id="7" name="Picture 6">
            <a:extLst>
              <a:ext uri="{FF2B5EF4-FFF2-40B4-BE49-F238E27FC236}">
                <a16:creationId xmlns:a16="http://schemas.microsoft.com/office/drawing/2014/main" id="{9F605D62-BA2F-7F45-A7AC-FDD024857028}"/>
              </a:ext>
            </a:extLst>
          </p:cNvPr>
          <p:cNvPicPr/>
          <p:nvPr/>
        </p:nvPicPr>
        <p:blipFill>
          <a:blip r:embed="rId2"/>
          <a:stretch>
            <a:fillRect/>
          </a:stretch>
        </p:blipFill>
        <p:spPr>
          <a:xfrm>
            <a:off x="3608172" y="4157163"/>
            <a:ext cx="4741055" cy="2641961"/>
          </a:xfrm>
          <a:prstGeom prst="rect">
            <a:avLst/>
          </a:prstGeom>
          <a:ln w="19050">
            <a:noFill/>
          </a:ln>
        </p:spPr>
      </p:pic>
    </p:spTree>
    <p:extLst>
      <p:ext uri="{BB962C8B-B14F-4D97-AF65-F5344CB8AC3E}">
        <p14:creationId xmlns:p14="http://schemas.microsoft.com/office/powerpoint/2010/main" val="3447940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FBD0-5BA1-8148-ADF8-5646BB7F9A46}"/>
              </a:ext>
            </a:extLst>
          </p:cNvPr>
          <p:cNvSpPr>
            <a:spLocks noGrp="1"/>
          </p:cNvSpPr>
          <p:nvPr>
            <p:ph type="title"/>
          </p:nvPr>
        </p:nvSpPr>
        <p:spPr>
          <a:xfrm>
            <a:off x="1154954" y="1084614"/>
            <a:ext cx="9644851" cy="706964"/>
          </a:xfrm>
        </p:spPr>
        <p:txBody>
          <a:bodyPr/>
          <a:lstStyle/>
          <a:p>
            <a:r>
              <a:rPr lang="en-CA" b="1" dirty="0">
                <a:solidFill>
                  <a:schemeClr val="bg1"/>
                </a:solidFill>
                <a:latin typeface="Arial" panose="020B0604020202020204" pitchFamily="34" charset="0"/>
                <a:cs typeface="Arial" panose="020B0604020202020204" pitchFamily="34" charset="0"/>
              </a:rPr>
              <a:t>Image Alt Text</a:t>
            </a:r>
            <a:br>
              <a:rPr lang="en-CA"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453B56C-6431-BA4C-86D8-979FA12227B4}"/>
              </a:ext>
            </a:extLst>
          </p:cNvPr>
          <p:cNvSpPr>
            <a:spLocks noGrp="1"/>
          </p:cNvSpPr>
          <p:nvPr>
            <p:ph idx="1"/>
          </p:nvPr>
        </p:nvSpPr>
        <p:spPr>
          <a:xfrm>
            <a:off x="1074232" y="2394454"/>
            <a:ext cx="7797919" cy="2152831"/>
          </a:xfrm>
        </p:spPr>
        <p:txBody>
          <a:bodyPr>
            <a:normAutofit fontScale="77500" lnSpcReduction="20000"/>
          </a:bodyPr>
          <a:lstStyle/>
          <a:p>
            <a:pPr>
              <a:lnSpc>
                <a:spcPct val="160000"/>
              </a:lnSpc>
            </a:pPr>
            <a:r>
              <a:rPr lang="en-CA" sz="2400" dirty="0">
                <a:solidFill>
                  <a:schemeClr val="tx1"/>
                </a:solidFill>
                <a:latin typeface="Arial" panose="020B0604020202020204" pitchFamily="34" charset="0"/>
                <a:cs typeface="Arial" panose="020B0604020202020204" pitchFamily="34" charset="0"/>
              </a:rPr>
              <a:t>Unless an image is purely decorative, or has an in-text explanation or caption, it should have some alt text. Alt (short for alternative) text is a hidden caption that can be used by screen readers to describe an image to a user. Alt text should tell the user what the image conveys / adds to the piece of content. </a:t>
            </a:r>
          </a:p>
        </p:txBody>
      </p:sp>
      <p:sp>
        <p:nvSpPr>
          <p:cNvPr id="6" name="Rectangle 5">
            <a:extLst>
              <a:ext uri="{FF2B5EF4-FFF2-40B4-BE49-F238E27FC236}">
                <a16:creationId xmlns:a16="http://schemas.microsoft.com/office/drawing/2014/main" id="{00658E18-D962-B548-8B1F-D57D4C6D4EEC}"/>
              </a:ext>
            </a:extLst>
          </p:cNvPr>
          <p:cNvSpPr/>
          <p:nvPr/>
        </p:nvSpPr>
        <p:spPr>
          <a:xfrm>
            <a:off x="1257704" y="5235808"/>
            <a:ext cx="2198038" cy="461665"/>
          </a:xfrm>
          <a:prstGeom prst="rect">
            <a:avLst/>
          </a:prstGeom>
        </p:spPr>
        <p:txBody>
          <a:bodyPr wrap="none">
            <a:spAutoFit/>
          </a:bodyPr>
          <a:lstStyle/>
          <a:p>
            <a:r>
              <a:rPr lang="en-CA" sz="2400"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Accessible:</a:t>
            </a:r>
            <a:r>
              <a:rPr lang="en-CA"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endParaRPr lang="en-US" sz="2400" dirty="0">
              <a:solidFill>
                <a:srgbClr val="FF0000"/>
              </a:solidFill>
            </a:endParaRPr>
          </a:p>
        </p:txBody>
      </p:sp>
      <p:pic>
        <p:nvPicPr>
          <p:cNvPr id="9" name="Picture 8">
            <a:extLst>
              <a:ext uri="{FF2B5EF4-FFF2-40B4-BE49-F238E27FC236}">
                <a16:creationId xmlns:a16="http://schemas.microsoft.com/office/drawing/2014/main" id="{0F36C3EC-D468-074C-AB5D-38EEAD672885}"/>
              </a:ext>
            </a:extLst>
          </p:cNvPr>
          <p:cNvPicPr/>
          <p:nvPr/>
        </p:nvPicPr>
        <p:blipFill>
          <a:blip r:embed="rId2"/>
          <a:stretch>
            <a:fillRect/>
          </a:stretch>
        </p:blipFill>
        <p:spPr>
          <a:xfrm>
            <a:off x="3795265" y="5978571"/>
            <a:ext cx="2355851" cy="398523"/>
          </a:xfrm>
          <a:prstGeom prst="rect">
            <a:avLst/>
          </a:prstGeom>
        </p:spPr>
      </p:pic>
      <p:pic>
        <p:nvPicPr>
          <p:cNvPr id="4" name="Picture 3">
            <a:extLst>
              <a:ext uri="{FF2B5EF4-FFF2-40B4-BE49-F238E27FC236}">
                <a16:creationId xmlns:a16="http://schemas.microsoft.com/office/drawing/2014/main" id="{21F60484-1E16-B44E-8D98-C89A4B9EE1AC}"/>
              </a:ext>
            </a:extLst>
          </p:cNvPr>
          <p:cNvPicPr>
            <a:picLocks noChangeAspect="1"/>
          </p:cNvPicPr>
          <p:nvPr/>
        </p:nvPicPr>
        <p:blipFill>
          <a:blip r:embed="rId3"/>
          <a:stretch>
            <a:fillRect/>
          </a:stretch>
        </p:blipFill>
        <p:spPr>
          <a:xfrm>
            <a:off x="8591550" y="3590971"/>
            <a:ext cx="3371850" cy="2247900"/>
          </a:xfrm>
          <a:prstGeom prst="rect">
            <a:avLst/>
          </a:prstGeom>
        </p:spPr>
      </p:pic>
    </p:spTree>
    <p:extLst>
      <p:ext uri="{BB962C8B-B14F-4D97-AF65-F5344CB8AC3E}">
        <p14:creationId xmlns:p14="http://schemas.microsoft.com/office/powerpoint/2010/main" val="12143323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{037538B7-E7CC-1C48-8806-6F2D825A4797}tf10001076</Template>
  <TotalTime>3807</TotalTime>
  <Words>824</Words>
  <Application>Microsoft Macintosh PowerPoint</Application>
  <PresentationFormat>Widescreen</PresentationFormat>
  <Paragraphs>56</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Times New Roman</vt:lpstr>
      <vt:lpstr>Wingdings 3</vt:lpstr>
      <vt:lpstr>Ion Boardroom</vt:lpstr>
      <vt:lpstr>Web &amp; Document Accessibility</vt:lpstr>
      <vt:lpstr>Why is it important?</vt:lpstr>
      <vt:lpstr>“Click Here” Links </vt:lpstr>
      <vt:lpstr>(Solution) </vt:lpstr>
      <vt:lpstr>Links on Typed-Out URLs </vt:lpstr>
      <vt:lpstr>(Solution) </vt:lpstr>
      <vt:lpstr>Non-Tabular Data in Tables </vt:lpstr>
      <vt:lpstr>(Solution) </vt:lpstr>
      <vt:lpstr>Image Alt Text </vt:lpstr>
      <vt:lpstr>(Solution) </vt:lpstr>
      <vt:lpstr>Headers (Word Documents)  </vt:lpstr>
      <vt:lpstr>(Solution)  </vt:lpstr>
      <vt:lpstr>Checking Accessibility with Word </vt:lpstr>
      <vt:lpstr>Adding Image Alt Text with Word</vt:lpstr>
      <vt:lpstr>References: Online vs. Print</vt:lpstr>
      <vt:lpstr>Further Reading + Tools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AODA &amp; WCAG</dc:title>
  <dc:creator>Ryan Sheehan</dc:creator>
  <cp:lastModifiedBy>Ryan Sheehan</cp:lastModifiedBy>
  <cp:revision>36</cp:revision>
  <cp:lastPrinted>2019-06-18T16:41:41Z</cp:lastPrinted>
  <dcterms:created xsi:type="dcterms:W3CDTF">2019-06-14T15:16:09Z</dcterms:created>
  <dcterms:modified xsi:type="dcterms:W3CDTF">2019-06-19T19:26:13Z</dcterms:modified>
</cp:coreProperties>
</file>